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1"/>
  </p:notesMasterIdLst>
  <p:sldIdLst>
    <p:sldId id="256" r:id="rId2"/>
    <p:sldId id="270" r:id="rId3"/>
    <p:sldId id="271" r:id="rId4"/>
    <p:sldId id="257" r:id="rId5"/>
    <p:sldId id="258" r:id="rId6"/>
    <p:sldId id="264" r:id="rId7"/>
    <p:sldId id="268" r:id="rId8"/>
    <p:sldId id="259" r:id="rId9"/>
    <p:sldId id="261" r:id="rId10"/>
    <p:sldId id="260" r:id="rId11"/>
    <p:sldId id="266" r:id="rId12"/>
    <p:sldId id="267" r:id="rId13"/>
    <p:sldId id="263" r:id="rId14"/>
    <p:sldId id="275" r:id="rId15"/>
    <p:sldId id="276" r:id="rId16"/>
    <p:sldId id="277" r:id="rId17"/>
    <p:sldId id="280" r:id="rId18"/>
    <p:sldId id="278" r:id="rId19"/>
    <p:sldId id="279" r:id="rId20"/>
    <p:sldId id="281" r:id="rId21"/>
    <p:sldId id="269" r:id="rId22"/>
    <p:sldId id="304" r:id="rId23"/>
    <p:sldId id="305" r:id="rId24"/>
    <p:sldId id="283" r:id="rId25"/>
    <p:sldId id="306" r:id="rId26"/>
    <p:sldId id="287" r:id="rId27"/>
    <p:sldId id="290" r:id="rId28"/>
    <p:sldId id="288" r:id="rId29"/>
    <p:sldId id="289" r:id="rId30"/>
    <p:sldId id="303" r:id="rId31"/>
    <p:sldId id="291" r:id="rId32"/>
    <p:sldId id="292" r:id="rId33"/>
    <p:sldId id="293" r:id="rId34"/>
    <p:sldId id="296" r:id="rId35"/>
    <p:sldId id="297" r:id="rId36"/>
    <p:sldId id="295" r:id="rId37"/>
    <p:sldId id="294" r:id="rId38"/>
    <p:sldId id="298" r:id="rId39"/>
    <p:sldId id="299" r:id="rId40"/>
    <p:sldId id="300" r:id="rId41"/>
    <p:sldId id="301" r:id="rId42"/>
    <p:sldId id="302" r:id="rId43"/>
    <p:sldId id="309" r:id="rId44"/>
    <p:sldId id="310" r:id="rId45"/>
    <p:sldId id="311" r:id="rId46"/>
    <p:sldId id="307" r:id="rId47"/>
    <p:sldId id="308" r:id="rId48"/>
    <p:sldId id="312" r:id="rId49"/>
    <p:sldId id="313" r:id="rId50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9" autoAdjust="0"/>
    <p:restoredTop sz="94660"/>
  </p:normalViewPr>
  <p:slideViewPr>
    <p:cSldViewPr>
      <p:cViewPr varScale="1">
        <p:scale>
          <a:sx n="115" d="100"/>
          <a:sy n="115" d="100"/>
        </p:scale>
        <p:origin x="-9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D5BE12F-F9A5-4FC8-A38A-D5BD78E21B77}" type="datetimeFigureOut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EE56E43-2EC0-48DD-83EB-A76BF5E7D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BA5998-295B-4D1D-8BD1-E8B8F2E029F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2581C9-38FF-472B-AB47-F89E107D3DED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5B9D0B-B232-4CAF-BDA2-63BC5F014D8D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8303AF-EFA1-45F9-8554-98D8A2F10F8A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CCE69D-9FF2-4A01-9AAD-04F58F8CA6DC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74A3E-C8CE-4D16-8D0D-76FE452BD9C7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6B1700-9A4B-41A8-8787-68069DBBD021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A5B6BA-D235-47B3-8913-0779B9FC0864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09F18D-378D-4D49-AC35-570C9A71D38C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8FAF23-FD55-4DAB-9D01-0E8365693E47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58620D-1366-4B5B-9B43-4DD7EC9F7694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0D3E7D-FF32-4AD5-BF71-6F1D1D0F53DE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45B39B-2C57-4722-B79A-86DBBE9E97E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7C2218-8219-4B48-B348-2ADB02DB58AB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52EB9F-3A23-4813-845F-C0AACDE721D9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C40A32-B76A-47F0-81D1-50BCB5728728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91B7A3-5255-4149-91A1-741BB4D94E3F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8374C1-F423-4350-918E-E56C25E1F8A2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A237D7-5E8A-47A8-942B-AA84715AFA31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E02D2-114B-4FEC-9053-B8FF5590F3F6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157441-84A1-44B7-B1F5-FDCABFE71F38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BC760D-4A64-4A5C-B5F2-71CFA628AADC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7C7BD0-0114-436C-BEDC-CD22322512E7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2AE7E2-51BF-4864-9EFB-A61D56308CFE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120354-99AD-4C0E-A146-CB66AA412DBD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EE53D5-F70C-4D10-A6C1-D5556B052005}" type="slidenum">
              <a:rPr lang="en-US" smtClean="0"/>
              <a:pPr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73677C-FF6F-4FB6-9CFA-8CDDFB56F3A9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7E7587-18A2-4714-89D4-D59C9F1A50CD}" type="slidenum">
              <a:rPr lang="en-US" smtClean="0"/>
              <a:pPr/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D6C2F5-C65F-4A2D-A0C5-47448A2DB723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EF22D2-9D98-4B22-A295-A3EECF45EF7F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819108-CE26-4D42-80D9-F285F6EAA100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48F40D-2787-4B96-90D2-0DEB32775806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BAA4B-D41A-4FE0-BBA5-F45FB2B7127B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666446-6C78-4A68-84C3-027883D024EF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D392710-DE1F-447E-A64F-45C06FB7ADA7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484F44-0FA3-4C28-85D8-087CBB103305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23B016-DA5C-4D6D-8754-FEEEC1E6FEEB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1033B3-7C8A-495E-8BE7-A31EAC8C483C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A15123-D92F-404F-80A4-A60F7B3E06D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CCDCC3-A493-4D94-AAF6-F5366117DC6A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9B738F-D789-4437-9838-D38BEBA17EBE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239CC8-AF92-4A8F-B571-D6CB12AC1C42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603C-0BC0-4991-99F4-D520AF8F7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11887-66FF-41F0-A5FE-9CD0CE3E1A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7E9B1-EE13-4EDF-B9ED-91263A26A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B6D3D-0A85-4CE6-AC54-121CB2B03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47263-CB9F-4F47-9882-B3C510E16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64F0-2CF6-470E-82AE-6DDEB5873B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DECAC-FA2A-4C8D-8144-122F956E6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FFB38-3BDC-4F13-AEED-1E8EB4591F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DA9BB-9B00-448D-820B-88D5573D4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2A84A-F687-4111-8420-476870EFC5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D4AF9-131D-4E7A-A2BC-9D6E30AEBE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7E9B4207-99AF-4EA8-BB7C-6B3C555C9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6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Jokingme</a:t>
            </a:r>
            <a:r>
              <a:rPr lang="en-US" dirty="0" smtClean="0"/>
              <a:t> Covered Calls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743200"/>
            <a:ext cx="7924800" cy="2895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BMWM III – Raleigh , NC</a:t>
            </a:r>
          </a:p>
          <a:p>
            <a:pPr eaLnBrk="1" hangingPunct="1">
              <a:defRPr/>
            </a:pPr>
            <a:r>
              <a:rPr lang="en-US" dirty="0" smtClean="0"/>
              <a:t>October 10-12, 2007</a:t>
            </a:r>
          </a:p>
          <a:p>
            <a:pPr eaLnBrk="1" hangingPunct="1">
              <a:defRPr/>
            </a:pPr>
            <a:r>
              <a:rPr lang="en-US" dirty="0" smtClean="0"/>
              <a:t>Updated 10/17/2008</a:t>
            </a:r>
          </a:p>
          <a:p>
            <a:pPr eaLnBrk="1" hangingPunct="1">
              <a:defRPr/>
            </a:pPr>
            <a:r>
              <a:rPr lang="en-US" dirty="0" smtClean="0"/>
              <a:t>Updated 10/17/2011 –Myrtle Beach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0033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Example  2 – PEP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Wrote Oct 75 on 5/18 with PEP at $69.48 for $.47.   6.9% above 50 DMA and 8.5% above 200 DMA.  5 months option.</a:t>
            </a:r>
          </a:p>
          <a:p>
            <a:pPr eaLnBrk="1" hangingPunct="1">
              <a:defRPr/>
            </a:pPr>
            <a:r>
              <a:rPr lang="en-US" smtClean="0"/>
              <a:t>CACAGR: 19.9%.</a:t>
            </a:r>
          </a:p>
          <a:p>
            <a:pPr eaLnBrk="1" hangingPunct="1">
              <a:defRPr/>
            </a:pPr>
            <a:r>
              <a:rPr lang="en-US" smtClean="0"/>
              <a:t>Total Return:  </a:t>
            </a:r>
            <a:r>
              <a:rPr lang="en-US" smtClean="0">
                <a:solidFill>
                  <a:srgbClr val="FF0000"/>
                </a:solidFill>
              </a:rPr>
              <a:t>9.7% (this is low)</a:t>
            </a:r>
          </a:p>
          <a:p>
            <a:pPr eaLnBrk="1" hangingPunct="1">
              <a:defRPr/>
            </a:pPr>
            <a:r>
              <a:rPr lang="en-US" smtClean="0"/>
              <a:t>2.1% monthly return.</a:t>
            </a:r>
          </a:p>
          <a:p>
            <a:pPr eaLnBrk="1" hangingPunct="1">
              <a:defRPr/>
            </a:pPr>
            <a:r>
              <a:rPr lang="en-US" smtClean="0"/>
              <a:t>50/200 DMA trending up.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Example 3:  GE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mtClean="0"/>
              <a:t>7/23.  Wrote Dec $47.50 for $.26.  CACAGR  of 44%, 18% TR, 4.1%/Mo.  Stock 7.5% above  50 DMA, 12% above 200 DMA.</a:t>
            </a:r>
          </a:p>
          <a:p>
            <a:pPr eaLnBrk="1" hangingPunct="1">
              <a:buFontTx/>
              <a:buNone/>
              <a:defRPr/>
            </a:pPr>
            <a:r>
              <a:rPr lang="en-US" smtClean="0"/>
              <a:t>9/28.  Wrote Mar 08 $47.50 for $.38.  CACAGR 33%, 17% TR, 3.2%/Mo.  Stock 5% above 50 DMA, 10.9% above 200 DMA.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 cstate="print"/>
          <a:srcRect l="14583" t="25485" r="4033" b="16263"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AutoShape 5"/>
          <p:cNvSpPr>
            <a:spLocks noChangeArrowheads="1"/>
          </p:cNvSpPr>
          <p:nvPr/>
        </p:nvSpPr>
        <p:spPr bwMode="auto">
          <a:xfrm>
            <a:off x="838200" y="838200"/>
            <a:ext cx="1371600" cy="97631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Dec</a:t>
            </a:r>
          </a:p>
          <a:p>
            <a:r>
              <a:rPr lang="en-US"/>
              <a:t>47.5</a:t>
            </a:r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6705600" y="1371600"/>
            <a:ext cx="1447800" cy="976313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 algn="ctr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Mar</a:t>
            </a:r>
          </a:p>
          <a:p>
            <a:r>
              <a:rPr lang="en-US"/>
              <a:t>47.5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History: 44 Options to Date.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11 Open, 28 Expired worthless.</a:t>
            </a:r>
          </a:p>
          <a:p>
            <a:pPr eaLnBrk="1" hangingPunct="1">
              <a:defRPr/>
            </a:pPr>
            <a:r>
              <a:rPr lang="en-US" sz="2800" dirty="0" smtClean="0"/>
              <a:t>2 Exercised (SII Jul08 $70, HCN Sep08 $50).  SII repurchased under $70. </a:t>
            </a:r>
          </a:p>
          <a:p>
            <a:pPr eaLnBrk="1" hangingPunct="1">
              <a:defRPr/>
            </a:pPr>
            <a:r>
              <a:rPr lang="en-US" sz="2800" dirty="0" smtClean="0"/>
              <a:t>5 were OOM that expired (SII Jan 08 $65,CL Feb 08 $80, MMM Oct 07 $95, WMT Sep08 $60. BTU Sep08 $75).</a:t>
            </a:r>
          </a:p>
          <a:p>
            <a:pPr eaLnBrk="1" hangingPunct="1">
              <a:defRPr/>
            </a:pPr>
            <a:r>
              <a:rPr lang="en-US" sz="2800" dirty="0" smtClean="0"/>
              <a:t>1 closed and sold stock (DUK Jan 09 $25).</a:t>
            </a:r>
          </a:p>
          <a:p>
            <a:pPr eaLnBrk="1" hangingPunct="1">
              <a:defRPr/>
            </a:pPr>
            <a:r>
              <a:rPr lang="en-US" sz="2800" dirty="0" smtClean="0"/>
              <a:t>Continuation rule options written (</a:t>
            </a:r>
            <a:r>
              <a:rPr lang="en-US" sz="2800" dirty="0" smtClean="0">
                <a:solidFill>
                  <a:srgbClr val="FF0000"/>
                </a:solidFill>
              </a:rPr>
              <a:t>SII Jul08 $70</a:t>
            </a:r>
            <a:r>
              <a:rPr lang="en-US" sz="2800" dirty="0" smtClean="0"/>
              <a:t>,  </a:t>
            </a:r>
            <a:r>
              <a:rPr lang="en-US" sz="2800" dirty="0" smtClean="0">
                <a:solidFill>
                  <a:srgbClr val="FF0000"/>
                </a:solidFill>
              </a:rPr>
              <a:t>BTU Sep08 $75</a:t>
            </a:r>
            <a:r>
              <a:rPr lang="en-US" sz="2800" dirty="0" smtClean="0"/>
              <a:t>, CL Aug08 $85, SII Jan09 $85).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521" t="31718" r="12347" b="33920"/>
          <a:stretch>
            <a:fillRect/>
          </a:stretch>
        </p:blipFill>
        <p:spPr>
          <a:xfrm>
            <a:off x="533400" y="1914525"/>
            <a:ext cx="8153400" cy="4105275"/>
          </a:xfrm>
          <a:noFill/>
        </p:spPr>
      </p:pic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Working Example WMT (3/21/08)</a:t>
            </a:r>
            <a:br>
              <a:rPr lang="en-US" sz="3200" smtClean="0"/>
            </a:br>
            <a:r>
              <a:rPr lang="en-US" sz="3200" smtClean="0"/>
              <a:t>Waiting on 200 DMA &gt; $48 or $55 stock price.  Hit $55 on 4/3 sold Jan 09 $65.</a:t>
            </a:r>
          </a:p>
        </p:txBody>
      </p:sp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5257800" y="2819400"/>
            <a:ext cx="1890713" cy="1447800"/>
          </a:xfrm>
          <a:prstGeom prst="rightArrow">
            <a:avLst>
              <a:gd name="adj1" fmla="val 50000"/>
              <a:gd name="adj2" fmla="val 3264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</a:rPr>
              <a:t>IRA Opt 2/1</a:t>
            </a:r>
          </a:p>
          <a:p>
            <a:r>
              <a:rPr lang="en-US">
                <a:solidFill>
                  <a:schemeClr val="bg1"/>
                </a:solidFill>
              </a:rPr>
              <a:t>6.8%&gt;50 DMA</a:t>
            </a:r>
          </a:p>
          <a:p>
            <a:r>
              <a:rPr lang="en-US">
                <a:solidFill>
                  <a:schemeClr val="bg1"/>
                </a:solidFill>
              </a:rPr>
              <a:t>9.2%&gt;200DMA</a:t>
            </a:r>
          </a:p>
        </p:txBody>
      </p:sp>
      <p:sp>
        <p:nvSpPr>
          <p:cNvPr id="16389" name="AutoShape 7"/>
          <p:cNvSpPr>
            <a:spLocks noChangeArrowheads="1"/>
          </p:cNvSpPr>
          <p:nvPr/>
        </p:nvSpPr>
        <p:spPr bwMode="auto">
          <a:xfrm>
            <a:off x="7391400" y="4648200"/>
            <a:ext cx="1447800" cy="976313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</a:rPr>
              <a:t>200</a:t>
            </a:r>
          </a:p>
          <a:p>
            <a:r>
              <a:rPr lang="en-US">
                <a:solidFill>
                  <a:schemeClr val="bg1"/>
                </a:solidFill>
              </a:rPr>
              <a:t>DMA</a:t>
            </a:r>
          </a:p>
          <a:p>
            <a:r>
              <a:rPr lang="en-US">
                <a:solidFill>
                  <a:schemeClr val="bg1"/>
                </a:solidFill>
              </a:rPr>
              <a:t>$47</a:t>
            </a:r>
          </a:p>
        </p:txBody>
      </p:sp>
      <p:sp>
        <p:nvSpPr>
          <p:cNvPr id="16390" name="AutoShape 8"/>
          <p:cNvSpPr>
            <a:spLocks noChangeArrowheads="1"/>
          </p:cNvSpPr>
          <p:nvPr/>
        </p:nvSpPr>
        <p:spPr bwMode="auto">
          <a:xfrm>
            <a:off x="2133600" y="4419600"/>
            <a:ext cx="1447800" cy="976313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</a:rPr>
              <a:t>200</a:t>
            </a:r>
          </a:p>
          <a:p>
            <a:r>
              <a:rPr lang="en-US">
                <a:solidFill>
                  <a:schemeClr val="bg1"/>
                </a:solidFill>
              </a:rPr>
              <a:t>DMA</a:t>
            </a:r>
          </a:p>
          <a:p>
            <a:r>
              <a:rPr lang="en-US">
                <a:solidFill>
                  <a:schemeClr val="bg1"/>
                </a:solidFill>
              </a:rPr>
              <a:t>$48</a:t>
            </a:r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>
            <a:off x="6477000" y="1828800"/>
            <a:ext cx="1890713" cy="1447800"/>
          </a:xfrm>
          <a:prstGeom prst="rightArrow">
            <a:avLst>
              <a:gd name="adj1" fmla="val 50000"/>
              <a:gd name="adj2" fmla="val 3264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</a:rPr>
              <a:t>4/3 $55</a:t>
            </a:r>
          </a:p>
          <a:p>
            <a:r>
              <a:rPr lang="en-US">
                <a:solidFill>
                  <a:schemeClr val="bg1"/>
                </a:solidFill>
              </a:rPr>
              <a:t>9.5%&gt;50 DMA</a:t>
            </a:r>
          </a:p>
          <a:p>
            <a:r>
              <a:rPr lang="en-US">
                <a:solidFill>
                  <a:schemeClr val="bg1"/>
                </a:solidFill>
              </a:rPr>
              <a:t>16.7%&gt;200DMA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WMT – Working Example continued. CACAGR Log to expiration on 1/17/09 strike $65 sold 4/3/08 for $1.30.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400" dirty="0" smtClean="0"/>
              <a:t>4/3/08  Stock price $55.00 CACAGR 23.5%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4/19/08 Stock price $56.34 CACAGR 21.1%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5/2/08  Stock price $57.50 CACAGR 18.6%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5/17/08 Stock price $57.04 CACAGR 21.3%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6/25/08 Stock price $58.12 CACAGR 21.7%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7/18/08 Stock price $57.92 CACAGR 25.5%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8/17/08 Stock price $59.73 CACAGR 23.8%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9/21/08 Stock price $59.70 CACAGR 29.8%  ($1.85)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/>
              <a:t>10/20/08  $53.77 CACAGR 114% ($1.05) IV: 38%</a:t>
            </a:r>
          </a:p>
          <a:p>
            <a:pPr eaLnBrk="1" hangingPunct="1">
              <a:buFontTx/>
              <a:buNone/>
              <a:defRPr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SII – Failure and Lesson</a:t>
            </a:r>
            <a:endParaRPr lang="en-US" dirty="0"/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 cstate="print"/>
          <a:srcRect l="12653" t="31200" r="12080" b="30400"/>
          <a:stretch>
            <a:fillRect/>
          </a:stretch>
        </p:blipFill>
        <p:spPr bwMode="auto">
          <a:xfrm>
            <a:off x="533400" y="1447800"/>
            <a:ext cx="7924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Down Arrow 5"/>
          <p:cNvSpPr>
            <a:spLocks noChangeArrowheads="1"/>
          </p:cNvSpPr>
          <p:nvPr/>
        </p:nvSpPr>
        <p:spPr bwMode="auto">
          <a:xfrm>
            <a:off x="0" y="3581400"/>
            <a:ext cx="1981200" cy="1600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3/26/07</a:t>
            </a:r>
          </a:p>
          <a:p>
            <a:r>
              <a:rPr lang="en-US"/>
              <a:t>$48</a:t>
            </a:r>
          </a:p>
          <a:p>
            <a:r>
              <a:rPr lang="en-US"/>
              <a:t>Jan08</a:t>
            </a:r>
          </a:p>
          <a:p>
            <a:r>
              <a:rPr lang="en-US"/>
              <a:t>$65</a:t>
            </a:r>
          </a:p>
        </p:txBody>
      </p:sp>
      <p:sp>
        <p:nvSpPr>
          <p:cNvPr id="18437" name="Down Arrow 7"/>
          <p:cNvSpPr>
            <a:spLocks noChangeArrowheads="1"/>
          </p:cNvSpPr>
          <p:nvPr/>
        </p:nvSpPr>
        <p:spPr bwMode="auto">
          <a:xfrm>
            <a:off x="1676400" y="3962400"/>
            <a:ext cx="46038" cy="457200"/>
          </a:xfrm>
          <a:prstGeom prst="downArrow">
            <a:avLst>
              <a:gd name="adj1" fmla="val 50000"/>
              <a:gd name="adj2" fmla="val 4965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Up Arrow 10"/>
          <p:cNvSpPr>
            <a:spLocks noChangeArrowheads="1"/>
          </p:cNvSpPr>
          <p:nvPr/>
        </p:nvSpPr>
        <p:spPr bwMode="auto">
          <a:xfrm>
            <a:off x="4191000" y="4876800"/>
            <a:ext cx="2819400" cy="13716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Jan08</a:t>
            </a:r>
          </a:p>
          <a:p>
            <a:r>
              <a:rPr lang="en-US"/>
              <a:t>Option</a:t>
            </a:r>
          </a:p>
          <a:p>
            <a:r>
              <a:rPr lang="en-US"/>
              <a:t>Expired</a:t>
            </a:r>
          </a:p>
        </p:txBody>
      </p:sp>
      <p:sp>
        <p:nvSpPr>
          <p:cNvPr id="18439" name="Down Arrow 12"/>
          <p:cNvSpPr>
            <a:spLocks noChangeArrowheads="1"/>
          </p:cNvSpPr>
          <p:nvPr/>
        </p:nvSpPr>
        <p:spPr bwMode="auto">
          <a:xfrm>
            <a:off x="4648200" y="2286000"/>
            <a:ext cx="2286000" cy="1828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1/27/08</a:t>
            </a:r>
          </a:p>
          <a:p>
            <a:r>
              <a:rPr lang="en-US"/>
              <a:t>$58.13</a:t>
            </a:r>
          </a:p>
          <a:p>
            <a:r>
              <a:rPr lang="en-US"/>
              <a:t>Jul08</a:t>
            </a:r>
          </a:p>
          <a:p>
            <a:r>
              <a:rPr lang="en-US"/>
              <a:t>$70</a:t>
            </a:r>
          </a:p>
        </p:txBody>
      </p:sp>
      <p:sp>
        <p:nvSpPr>
          <p:cNvPr id="18440" name="Up Arrow 7"/>
          <p:cNvSpPr>
            <a:spLocks noChangeArrowheads="1"/>
          </p:cNvSpPr>
          <p:nvPr/>
        </p:nvSpPr>
        <p:spPr bwMode="auto">
          <a:xfrm>
            <a:off x="7086600" y="2667000"/>
            <a:ext cx="2057400" cy="2057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Lost shares and $10 of Upside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SII – Lesson and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The ‘continuation’ option of SSI violated ‘write rules’ 1,2,3,5 and 6.  Makes one wonder what I was thinking about when I executed the trade.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I believe that only rules 3,4,5 and 6 are necessary for a continuation option and have changed my rules for continuation options.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SII – Failure and Lesson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50 and 200 DMA were above the current stock price (violated rules 1 and 2).</a:t>
            </a:r>
          </a:p>
          <a:p>
            <a:pPr>
              <a:defRPr/>
            </a:pPr>
            <a:r>
              <a:rPr lang="en-US" dirty="0" smtClean="0"/>
              <a:t>Strike price for second option wasn’t greater than the 52 week high (violated ‘write rule’ 3). </a:t>
            </a:r>
          </a:p>
          <a:p>
            <a:pPr>
              <a:defRPr/>
            </a:pPr>
            <a:r>
              <a:rPr lang="en-US" dirty="0" smtClean="0"/>
              <a:t>50 DMA was still descending. (violated ‘write rule’ 5)</a:t>
            </a:r>
          </a:p>
          <a:p>
            <a:pPr>
              <a:defRPr/>
            </a:pPr>
            <a:r>
              <a:rPr lang="en-US" dirty="0" smtClean="0"/>
              <a:t>50 DMA &lt; 200 DMA (violated ‘write rule’ 6).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SII – Failure and Lesson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Waiting until SII 50 DMA crossed the 200 DMA would have resulted in writing an option with the stock price at $80 rather than $58. 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 resulting option strike price would have been &gt;=$90 resulting in another successful BMWM covered call.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Basic Premise…	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800" smtClean="0"/>
              <a:t>I own stock in quality BMWM type companies and really don’t want to sell them.  I do want to scrape some additional income when their price appreciates significantly.</a:t>
            </a:r>
          </a:p>
          <a:p>
            <a:pPr eaLnBrk="1" hangingPunct="1">
              <a:buFontTx/>
              <a:buNone/>
              <a:defRPr/>
            </a:pPr>
            <a:endParaRPr lang="en-US" sz="2800" smtClean="0"/>
          </a:p>
          <a:p>
            <a:pPr eaLnBrk="1" hangingPunct="1">
              <a:buFontTx/>
              <a:buNone/>
              <a:defRPr/>
            </a:pPr>
            <a:r>
              <a:rPr lang="en-US" sz="2800" smtClean="0"/>
              <a:t>I make more money when I’m wrong than when I’m right.</a:t>
            </a:r>
          </a:p>
          <a:p>
            <a:pPr eaLnBrk="1" hangingPunct="1">
              <a:buFontTx/>
              <a:buNone/>
              <a:defRPr/>
            </a:pPr>
            <a:endParaRPr lang="en-US" sz="2800" smtClean="0"/>
          </a:p>
          <a:p>
            <a:pPr eaLnBrk="1" hangingPunct="1">
              <a:buFontTx/>
              <a:buNone/>
              <a:defRPr/>
            </a:pPr>
            <a:r>
              <a:rPr lang="en-US" sz="2800" smtClean="0"/>
              <a:t>I think this is a very conservative strategy.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SII – Failure and Lesson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You developed rules for a very good reason.  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This option just reinforces the need review the option rules for every BMWM covered call option written.</a:t>
            </a:r>
          </a:p>
          <a:p>
            <a:pPr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My Conclusions.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WRITE RULES provide a solid structure to avoid losing stock of desirable companies.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RETURN RULES allow for mostly happy mistakes.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Both encourage discipline.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Keeps percentage of total portfolio covered at any time limited.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Beats the market.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End of 2007 presentation.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Updated 10/16/2008.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Probably  not what you’re expecting…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155700"/>
          </a:xfrm>
        </p:spPr>
        <p:txBody>
          <a:bodyPr/>
          <a:lstStyle/>
          <a:p>
            <a:pPr algn="ctr">
              <a:defRPr/>
            </a:pPr>
            <a:r>
              <a:rPr lang="en-US" sz="8800" dirty="0" smtClean="0">
                <a:solidFill>
                  <a:srgbClr val="FF0000"/>
                </a:solidFill>
              </a:rPr>
              <a:t>HOWEVER</a:t>
            </a:r>
            <a:endParaRPr lang="en-US" sz="8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This strategy doesn’t generate enough additional income to offset the downside risks.</a:t>
            </a:r>
          </a:p>
          <a:p>
            <a:pPr>
              <a:defRPr/>
            </a:pPr>
            <a:r>
              <a:rPr lang="en-US" dirty="0" err="1" smtClean="0"/>
              <a:t>IcyWolf</a:t>
            </a:r>
            <a:r>
              <a:rPr lang="en-US" dirty="0" smtClean="0"/>
              <a:t> is right.  You need a strategy to protect yourself from the downside.</a:t>
            </a:r>
          </a:p>
          <a:p>
            <a:pPr>
              <a:defRPr/>
            </a:pPr>
            <a:r>
              <a:rPr lang="en-US" dirty="0" smtClean="0"/>
              <a:t>You must have a selling strategy.</a:t>
            </a:r>
          </a:p>
          <a:p>
            <a:pPr>
              <a:defRPr/>
            </a:pPr>
            <a:r>
              <a:rPr lang="en-US" dirty="0" smtClean="0"/>
              <a:t>CASH is an investment.</a:t>
            </a:r>
          </a:p>
          <a:p>
            <a:pPr>
              <a:defRPr/>
            </a:pPr>
            <a:r>
              <a:rPr lang="en-US" dirty="0" smtClean="0"/>
              <a:t>Don’t fall in love with a stock.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6600" dirty="0" smtClean="0">
                <a:solidFill>
                  <a:srgbClr val="FF0000"/>
                </a:solidFill>
              </a:rPr>
              <a:t>Buffett again….</a:t>
            </a:r>
            <a:endParaRPr lang="en-US" sz="6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“Be cautious when others are being greedy, be greedy when other are being cautious.”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My covered call strategy is against </a:t>
            </a:r>
            <a:r>
              <a:rPr lang="en-US" smtClean="0"/>
              <a:t>the advice </a:t>
            </a:r>
            <a:r>
              <a:rPr lang="en-US" dirty="0" smtClean="0"/>
              <a:t>of the Sage of Omaha.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9271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Buying Rules: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Buying good stocks hasn’t been a problem.  I’ll continue to buy and add to stocks in a similar manner to my current purchase habits.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Stock below 200 DMA and 50 DMA.</a:t>
            </a:r>
          </a:p>
          <a:p>
            <a:pPr>
              <a:defRPr/>
            </a:pPr>
            <a:r>
              <a:rPr lang="en-US" dirty="0" smtClean="0"/>
              <a:t>Passes all your DD criteria and valuation.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Buy Rules: Add/Repurchase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Add at 5% below 200 DMA when crosses 10 DMA from below.  DD/valuation criteria must still pass.  </a:t>
            </a:r>
          </a:p>
          <a:p>
            <a:pPr>
              <a:buFontTx/>
              <a:buNone/>
              <a:defRPr/>
            </a:pPr>
            <a:r>
              <a:rPr lang="en-US" sz="2800" dirty="0" smtClean="0"/>
              <a:t>Repurchases.</a:t>
            </a:r>
          </a:p>
          <a:p>
            <a:pPr>
              <a:defRPr/>
            </a:pPr>
            <a:r>
              <a:rPr lang="en-US" sz="2800" dirty="0" smtClean="0"/>
              <a:t>Repurchase at least 10% below sale price.</a:t>
            </a:r>
          </a:p>
          <a:p>
            <a:pPr>
              <a:defRPr/>
            </a:pPr>
            <a:r>
              <a:rPr lang="en-US" sz="2800" dirty="0" smtClean="0"/>
              <a:t>Price should be &lt; appropriate growth rate for stock from initial purchase</a:t>
            </a:r>
          </a:p>
          <a:p>
            <a:pPr>
              <a:defRPr/>
            </a:pPr>
            <a:r>
              <a:rPr lang="en-US" sz="2800" dirty="0" smtClean="0"/>
              <a:t>Passes DD/valuation standards.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Selling Rules: Part I.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434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en-US" sz="2800" dirty="0" smtClean="0"/>
              <a:t>50 DMA at least 10% above purchase price.    </a:t>
            </a:r>
          </a:p>
          <a:p>
            <a:pPr>
              <a:defRPr/>
            </a:pPr>
            <a:r>
              <a:rPr lang="en-US" sz="2800" dirty="0" smtClean="0"/>
              <a:t>Price crossed 50 DMA from above.</a:t>
            </a:r>
          </a:p>
          <a:p>
            <a:pPr>
              <a:defRPr/>
            </a:pPr>
            <a:r>
              <a:rPr lang="en-US" sz="2800" dirty="0" smtClean="0"/>
              <a:t>Held for at least 12 Months</a:t>
            </a:r>
          </a:p>
          <a:p>
            <a:pPr>
              <a:buFontTx/>
              <a:buNone/>
              <a:defRPr/>
            </a:pPr>
            <a:r>
              <a:rPr lang="en-US" sz="2800" dirty="0" smtClean="0"/>
              <a:t>                 AND 1 of the following</a:t>
            </a:r>
          </a:p>
          <a:p>
            <a:pPr>
              <a:defRPr/>
            </a:pPr>
            <a:r>
              <a:rPr lang="en-US" sz="2800" dirty="0" smtClean="0"/>
              <a:t>50 DMA more then 10% &gt; 200 DMA       OR        50 DMA drops below 200 DMA  OR  more than 10% decline from recent highs.</a:t>
            </a:r>
          </a:p>
          <a:p>
            <a:pPr>
              <a:buFontTx/>
              <a:buNone/>
              <a:defRPr/>
            </a:pPr>
            <a:r>
              <a:rPr lang="en-US" sz="2800" dirty="0" smtClean="0"/>
              <a:t>                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Sell Rules:  Part II.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Underperforms the SPY by more than 5%.</a:t>
            </a:r>
          </a:p>
          <a:p>
            <a:pPr>
              <a:buFontTx/>
              <a:buNone/>
              <a:defRPr/>
            </a:pPr>
            <a:r>
              <a:rPr lang="en-US" dirty="0" smtClean="0"/>
              <a:t>                        AND</a:t>
            </a:r>
          </a:p>
          <a:p>
            <a:pPr>
              <a:defRPr/>
            </a:pPr>
            <a:r>
              <a:rPr lang="en-US" dirty="0" smtClean="0"/>
              <a:t>Is more then 10% below purchase price.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Black-Scholes Impact: My judgement.	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495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800" dirty="0" smtClean="0"/>
              <a:t>We take advantage of B-S </a:t>
            </a:r>
            <a:r>
              <a:rPr lang="en-US" sz="2800" dirty="0" err="1" smtClean="0"/>
              <a:t>mis</a:t>
            </a:r>
            <a:r>
              <a:rPr lang="en-US" sz="2800" dirty="0" smtClean="0"/>
              <a:t>-pricing of options when a stock is cheap by buying LEAPS and stock. Why not do the same when the stock is more expensive to create additional income?</a:t>
            </a:r>
          </a:p>
          <a:p>
            <a:pPr eaLnBrk="1" hangingPunct="1">
              <a:buFontTx/>
              <a:buNone/>
              <a:defRPr/>
            </a:pPr>
            <a:endParaRPr lang="en-US" sz="2800" dirty="0" smtClean="0"/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If the future price distribution predicted by B-S is too low when the stock is cheap then it must be too high when the stock is near/at/above its historical CAGR.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Selling rules:  Part III.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Bad new begets more bad news.   Get out regardless of your situation when it occurs. 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0795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BTU – Peabody Energy (Coal)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Bought Jan 2007 average cost $38.20.  21% below the 200 DMA and 11% below the 50 DMA.</a:t>
            </a:r>
          </a:p>
          <a:p>
            <a:pPr>
              <a:defRPr/>
            </a:pPr>
            <a:r>
              <a:rPr lang="en-US" dirty="0" smtClean="0"/>
              <a:t>5/2/07.  Stock at $49 sold Jan08 $65’s.  These expired with the stock at $56.</a:t>
            </a:r>
          </a:p>
          <a:p>
            <a:pPr>
              <a:defRPr/>
            </a:pPr>
            <a:r>
              <a:rPr lang="en-US" dirty="0" smtClean="0"/>
              <a:t>1/27/08.  Stock at $56, wrote Sep08 $75’s. 200 DMA at $50.</a:t>
            </a:r>
          </a:p>
          <a:p>
            <a:pPr>
              <a:defRPr/>
            </a:pPr>
            <a:r>
              <a:rPr lang="en-US" dirty="0" smtClean="0"/>
              <a:t>9/20/08.  Expired worthless, stock at $57.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003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BTU – Peabody Energy (Coal)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Where am I as of 9/20/2008.</a:t>
            </a:r>
          </a:p>
          <a:p>
            <a:pPr>
              <a:buFontTx/>
              <a:buNone/>
              <a:defRPr/>
            </a:pPr>
            <a:r>
              <a:rPr lang="en-US" dirty="0" smtClean="0"/>
              <a:t>Bought for $38.20, sold 2 covered calls that expired and earned $4.35 in premiums and the stock is at $57.</a:t>
            </a:r>
          </a:p>
          <a:p>
            <a:pPr>
              <a:buFontTx/>
              <a:buNone/>
              <a:defRPr/>
            </a:pPr>
            <a:r>
              <a:rPr lang="en-US" dirty="0" smtClean="0"/>
              <a:t>61% total return (3.1%/Month). 32% CAGR.</a:t>
            </a:r>
          </a:p>
          <a:p>
            <a:pPr>
              <a:buFontTx/>
              <a:buNone/>
              <a:defRPr/>
            </a:pPr>
            <a:r>
              <a:rPr lang="en-US" dirty="0" smtClean="0"/>
              <a:t>Pretty sweet!</a:t>
            </a:r>
          </a:p>
          <a:p>
            <a:pPr>
              <a:buFontTx/>
              <a:buNone/>
              <a:defRPr/>
            </a:pPr>
            <a:r>
              <a:rPr lang="en-US" dirty="0" smtClean="0"/>
              <a:t>But what could have been?  The rest of the story…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BTU – Peabody Energy (Coal)</a:t>
            </a:r>
            <a:endParaRPr lang="en-US" dirty="0"/>
          </a:p>
        </p:txBody>
      </p:sp>
      <p:pic>
        <p:nvPicPr>
          <p:cNvPr id="35843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3942" t="28728" r="13301" b="28447"/>
          <a:stretch>
            <a:fillRect/>
          </a:stretch>
        </p:blipFill>
        <p:spPr>
          <a:xfrm>
            <a:off x="457200" y="1447800"/>
            <a:ext cx="8229600" cy="5105400"/>
          </a:xfrm>
        </p:spPr>
      </p:pic>
      <p:sp>
        <p:nvSpPr>
          <p:cNvPr id="35844" name="Down Arrow 5"/>
          <p:cNvSpPr>
            <a:spLocks noChangeArrowheads="1"/>
          </p:cNvSpPr>
          <p:nvPr/>
        </p:nvSpPr>
        <p:spPr bwMode="auto">
          <a:xfrm>
            <a:off x="1981200" y="3657600"/>
            <a:ext cx="1143000" cy="977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CC </a:t>
            </a:r>
          </a:p>
          <a:p>
            <a:r>
              <a:rPr lang="en-US"/>
              <a:t>1</a:t>
            </a:r>
          </a:p>
        </p:txBody>
      </p:sp>
      <p:sp>
        <p:nvSpPr>
          <p:cNvPr id="35845" name="Down Arrow 6"/>
          <p:cNvSpPr>
            <a:spLocks noChangeArrowheads="1"/>
          </p:cNvSpPr>
          <p:nvPr/>
        </p:nvSpPr>
        <p:spPr bwMode="auto">
          <a:xfrm>
            <a:off x="5105400" y="3505200"/>
            <a:ext cx="1066800" cy="977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CC</a:t>
            </a:r>
          </a:p>
          <a:p>
            <a:r>
              <a:rPr lang="en-US"/>
              <a:t>2</a:t>
            </a:r>
          </a:p>
        </p:txBody>
      </p:sp>
      <p:sp>
        <p:nvSpPr>
          <p:cNvPr id="35846" name="Pentagon 7"/>
          <p:cNvSpPr>
            <a:spLocks noChangeArrowheads="1"/>
          </p:cNvSpPr>
          <p:nvPr/>
        </p:nvSpPr>
        <p:spPr bwMode="auto">
          <a:xfrm>
            <a:off x="7086600" y="4876800"/>
            <a:ext cx="1447800" cy="865188"/>
          </a:xfrm>
          <a:prstGeom prst="homePlate">
            <a:avLst>
              <a:gd name="adj" fmla="val 5002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Stock at $48.50 9/26</a:t>
            </a:r>
          </a:p>
        </p:txBody>
      </p:sp>
      <p:sp>
        <p:nvSpPr>
          <p:cNvPr id="35847" name="Pentagon 8"/>
          <p:cNvSpPr>
            <a:spLocks noChangeArrowheads="1"/>
          </p:cNvSpPr>
          <p:nvPr/>
        </p:nvSpPr>
        <p:spPr bwMode="auto">
          <a:xfrm>
            <a:off x="7010400" y="4267200"/>
            <a:ext cx="1447800" cy="636588"/>
          </a:xfrm>
          <a:prstGeom prst="homePlate">
            <a:avLst>
              <a:gd name="adj" fmla="val 5003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CC 2 Exp. 9/2 $57</a:t>
            </a:r>
          </a:p>
        </p:txBody>
      </p:sp>
      <p:sp>
        <p:nvSpPr>
          <p:cNvPr id="35848" name="Down Arrow Callout 9"/>
          <p:cNvSpPr>
            <a:spLocks noChangeArrowheads="1"/>
          </p:cNvSpPr>
          <p:nvPr/>
        </p:nvSpPr>
        <p:spPr bwMode="auto">
          <a:xfrm>
            <a:off x="304800" y="4648200"/>
            <a:ext cx="914400" cy="1295400"/>
          </a:xfrm>
          <a:prstGeom prst="downArrowCallout">
            <a:avLst>
              <a:gd name="adj1" fmla="val 25000"/>
              <a:gd name="adj2" fmla="val 25000"/>
              <a:gd name="adj3" fmla="val 25002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at $38.20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BTU – New way</a:t>
            </a:r>
            <a:endParaRPr lang="en-US" dirty="0"/>
          </a:p>
        </p:txBody>
      </p:sp>
      <p:pic>
        <p:nvPicPr>
          <p:cNvPr id="36867" name="Content Placeholder 5"/>
          <p:cNvPicPr>
            <a:picLocks noGrp="1"/>
          </p:cNvPicPr>
          <p:nvPr>
            <p:ph idx="1"/>
          </p:nvPr>
        </p:nvPicPr>
        <p:blipFill>
          <a:blip r:embed="rId3" cstate="print"/>
          <a:srcRect l="13141" t="39467" r="4646" b="18933"/>
          <a:stretch>
            <a:fillRect/>
          </a:stretch>
        </p:blipFill>
        <p:spPr>
          <a:xfrm>
            <a:off x="381000" y="1905000"/>
            <a:ext cx="8229600" cy="4191000"/>
          </a:xfrm>
        </p:spPr>
      </p:pic>
      <p:sp>
        <p:nvSpPr>
          <p:cNvPr id="36868" name="Down Arrow Callout 6"/>
          <p:cNvSpPr>
            <a:spLocks noChangeArrowheads="1"/>
          </p:cNvSpPr>
          <p:nvPr/>
        </p:nvSpPr>
        <p:spPr bwMode="auto">
          <a:xfrm>
            <a:off x="381000" y="3962400"/>
            <a:ext cx="914400" cy="11430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 $37.51</a:t>
            </a:r>
          </a:p>
        </p:txBody>
      </p:sp>
      <p:sp>
        <p:nvSpPr>
          <p:cNvPr id="36869" name="Left Arrow Callout 7"/>
          <p:cNvSpPr>
            <a:spLocks noChangeArrowheads="1"/>
          </p:cNvSpPr>
          <p:nvPr/>
        </p:nvSpPr>
        <p:spPr bwMode="auto">
          <a:xfrm>
            <a:off x="6705600" y="2743200"/>
            <a:ext cx="1447800" cy="990600"/>
          </a:xfrm>
          <a:prstGeom prst="leftArrowCallout">
            <a:avLst>
              <a:gd name="adj1" fmla="val 25000"/>
              <a:gd name="adj2" fmla="val 25000"/>
              <a:gd name="adj3" fmla="val 25002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 7/7/08</a:t>
            </a:r>
          </a:p>
          <a:p>
            <a:r>
              <a:rPr lang="en-US"/>
              <a:t>$75</a:t>
            </a:r>
          </a:p>
        </p:txBody>
      </p:sp>
      <p:sp>
        <p:nvSpPr>
          <p:cNvPr id="36870" name="Right Arrow Callout 8"/>
          <p:cNvSpPr>
            <a:spLocks noChangeArrowheads="1"/>
          </p:cNvSpPr>
          <p:nvPr/>
        </p:nvSpPr>
        <p:spPr bwMode="auto">
          <a:xfrm>
            <a:off x="5562600" y="3886200"/>
            <a:ext cx="1676400" cy="1143000"/>
          </a:xfrm>
          <a:prstGeom prst="rightArrowCallout">
            <a:avLst>
              <a:gd name="adj1" fmla="val 25000"/>
              <a:gd name="adj2" fmla="val 25000"/>
              <a:gd name="adj3" fmla="val 25001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</a:t>
            </a:r>
          </a:p>
          <a:p>
            <a:r>
              <a:rPr lang="en-US"/>
              <a:t>9/29/08</a:t>
            </a:r>
          </a:p>
          <a:p>
            <a:r>
              <a:rPr lang="en-US"/>
              <a:t>$42.60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BTU: New way (continued)</a:t>
            </a:r>
            <a:endParaRPr lang="en-US" dirty="0"/>
          </a:p>
        </p:txBody>
      </p:sp>
      <p:pic>
        <p:nvPicPr>
          <p:cNvPr id="37891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3782" t="40266" r="4005" b="18134"/>
          <a:stretch>
            <a:fillRect/>
          </a:stretch>
        </p:blipFill>
        <p:spPr>
          <a:xfrm>
            <a:off x="457200" y="1600200"/>
            <a:ext cx="8229600" cy="4648200"/>
          </a:xfrm>
        </p:spPr>
      </p:pic>
      <p:sp>
        <p:nvSpPr>
          <p:cNvPr id="37892" name="Right Arrow Callout 4"/>
          <p:cNvSpPr>
            <a:spLocks noChangeArrowheads="1"/>
          </p:cNvSpPr>
          <p:nvPr/>
        </p:nvSpPr>
        <p:spPr bwMode="auto">
          <a:xfrm>
            <a:off x="381000" y="3048000"/>
            <a:ext cx="1676400" cy="1143000"/>
          </a:xfrm>
          <a:prstGeom prst="rightArrowCallout">
            <a:avLst>
              <a:gd name="adj1" fmla="val 25000"/>
              <a:gd name="adj2" fmla="val 25000"/>
              <a:gd name="adj3" fmla="val 25001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</a:t>
            </a:r>
          </a:p>
          <a:p>
            <a:r>
              <a:rPr lang="en-US"/>
              <a:t>9/29/08</a:t>
            </a:r>
          </a:p>
          <a:p>
            <a:r>
              <a:rPr lang="en-US"/>
              <a:t>$42.60</a:t>
            </a:r>
          </a:p>
        </p:txBody>
      </p:sp>
      <p:sp>
        <p:nvSpPr>
          <p:cNvPr id="37893" name="Right Arrow Callout 5"/>
          <p:cNvSpPr>
            <a:spLocks noChangeArrowheads="1"/>
          </p:cNvSpPr>
          <p:nvPr/>
        </p:nvSpPr>
        <p:spPr bwMode="auto">
          <a:xfrm>
            <a:off x="3505200" y="4343400"/>
            <a:ext cx="1981200" cy="1676400"/>
          </a:xfrm>
          <a:prstGeom prst="rightArrowCallout">
            <a:avLst>
              <a:gd name="adj1" fmla="val 25000"/>
              <a:gd name="adj2" fmla="val 25000"/>
              <a:gd name="adj3" fmla="val 24999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 at</a:t>
            </a:r>
          </a:p>
          <a:p>
            <a:r>
              <a:rPr lang="en-US"/>
              <a:t>$36 for a loss.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GE:  With covered calls</a:t>
            </a:r>
            <a:endParaRPr lang="en-US" dirty="0"/>
          </a:p>
        </p:txBody>
      </p:sp>
      <p:pic>
        <p:nvPicPr>
          <p:cNvPr id="38915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2340" t="44533" r="2724" b="9332"/>
          <a:stretch>
            <a:fillRect/>
          </a:stretch>
        </p:blipFill>
        <p:spPr>
          <a:xfrm>
            <a:off x="457200" y="1828800"/>
            <a:ext cx="8458200" cy="4572000"/>
          </a:xfrm>
        </p:spPr>
      </p:pic>
      <p:sp>
        <p:nvSpPr>
          <p:cNvPr id="38916" name="Up Arrow Callout 5"/>
          <p:cNvSpPr>
            <a:spLocks noChangeArrowheads="1"/>
          </p:cNvSpPr>
          <p:nvPr/>
        </p:nvSpPr>
        <p:spPr bwMode="auto">
          <a:xfrm>
            <a:off x="0" y="4343400"/>
            <a:ext cx="1676400" cy="1371600"/>
          </a:xfrm>
          <a:prstGeom prst="upArrowCallout">
            <a:avLst>
              <a:gd name="adj1" fmla="val 24999"/>
              <a:gd name="adj2" fmla="val 24999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7/10/06</a:t>
            </a:r>
          </a:p>
          <a:p>
            <a:r>
              <a:rPr lang="en-US"/>
              <a:t>$33.00</a:t>
            </a:r>
          </a:p>
        </p:txBody>
      </p:sp>
      <p:sp>
        <p:nvSpPr>
          <p:cNvPr id="38917" name="Down Arrow Callout 6"/>
          <p:cNvSpPr>
            <a:spLocks noChangeArrowheads="1"/>
          </p:cNvSpPr>
          <p:nvPr/>
        </p:nvSpPr>
        <p:spPr bwMode="auto">
          <a:xfrm>
            <a:off x="3352800" y="1371600"/>
            <a:ext cx="2667000" cy="1295400"/>
          </a:xfrm>
          <a:prstGeom prst="downArrowCallout">
            <a:avLst>
              <a:gd name="adj1" fmla="val 24992"/>
              <a:gd name="adj2" fmla="val 25001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Sold March 08 $47.50</a:t>
            </a:r>
          </a:p>
          <a:p>
            <a:r>
              <a:rPr lang="en-US"/>
              <a:t>Covered Call</a:t>
            </a:r>
          </a:p>
        </p:txBody>
      </p:sp>
      <p:sp>
        <p:nvSpPr>
          <p:cNvPr id="38918" name="Down Arrow Callout 7"/>
          <p:cNvSpPr>
            <a:spLocks noChangeArrowheads="1"/>
          </p:cNvSpPr>
          <p:nvPr/>
        </p:nvSpPr>
        <p:spPr bwMode="auto">
          <a:xfrm>
            <a:off x="5029200" y="2209800"/>
            <a:ext cx="2209800" cy="1219200"/>
          </a:xfrm>
          <a:prstGeom prst="downArrowCallout">
            <a:avLst>
              <a:gd name="adj1" fmla="val 25006"/>
              <a:gd name="adj2" fmla="val 24997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Option Expired</a:t>
            </a:r>
          </a:p>
          <a:p>
            <a:r>
              <a:rPr lang="en-US"/>
              <a:t>Stock at $38</a:t>
            </a:r>
          </a:p>
        </p:txBody>
      </p:sp>
      <p:sp>
        <p:nvSpPr>
          <p:cNvPr id="38919" name="Right Arrow Callout 8"/>
          <p:cNvSpPr>
            <a:spLocks noChangeArrowheads="1"/>
          </p:cNvSpPr>
          <p:nvPr/>
        </p:nvSpPr>
        <p:spPr bwMode="auto">
          <a:xfrm>
            <a:off x="6248400" y="5029200"/>
            <a:ext cx="1371600" cy="12192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  <a:p>
            <a:r>
              <a:rPr lang="en-US"/>
              <a:t>Opps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GE:  New Way</a:t>
            </a:r>
            <a:endParaRPr lang="en-US" dirty="0"/>
          </a:p>
        </p:txBody>
      </p:sp>
      <p:pic>
        <p:nvPicPr>
          <p:cNvPr id="39939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2180" t="44800" b="9599"/>
          <a:stretch>
            <a:fillRect/>
          </a:stretch>
        </p:blipFill>
        <p:spPr>
          <a:xfrm>
            <a:off x="304800" y="1676400"/>
            <a:ext cx="8458200" cy="4648200"/>
          </a:xfrm>
        </p:spPr>
      </p:pic>
      <p:sp>
        <p:nvSpPr>
          <p:cNvPr id="39940" name="Up Arrow Callout 4"/>
          <p:cNvSpPr>
            <a:spLocks noChangeArrowheads="1"/>
          </p:cNvSpPr>
          <p:nvPr/>
        </p:nvSpPr>
        <p:spPr bwMode="auto">
          <a:xfrm>
            <a:off x="0" y="4343400"/>
            <a:ext cx="1676400" cy="1371600"/>
          </a:xfrm>
          <a:prstGeom prst="upArrowCallout">
            <a:avLst>
              <a:gd name="adj1" fmla="val 24999"/>
              <a:gd name="adj2" fmla="val 24999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7/10/06</a:t>
            </a:r>
          </a:p>
          <a:p>
            <a:r>
              <a:rPr lang="en-US"/>
              <a:t>$33.00</a:t>
            </a:r>
          </a:p>
        </p:txBody>
      </p:sp>
      <p:sp>
        <p:nvSpPr>
          <p:cNvPr id="39941" name="Up Arrow Callout 5"/>
          <p:cNvSpPr>
            <a:spLocks noChangeArrowheads="1"/>
          </p:cNvSpPr>
          <p:nvPr/>
        </p:nvSpPr>
        <p:spPr bwMode="auto">
          <a:xfrm>
            <a:off x="3657600" y="3200400"/>
            <a:ext cx="1676400" cy="1371600"/>
          </a:xfrm>
          <a:prstGeom prst="upArrowCallout">
            <a:avLst>
              <a:gd name="adj1" fmla="val 24999"/>
              <a:gd name="adj2" fmla="val 24999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 10/29/2007</a:t>
            </a:r>
          </a:p>
          <a:p>
            <a:r>
              <a:rPr lang="en-US"/>
              <a:t>At $40.38</a:t>
            </a:r>
          </a:p>
        </p:txBody>
      </p:sp>
      <p:sp>
        <p:nvSpPr>
          <p:cNvPr id="39942" name="Up Arrow Callout 6"/>
          <p:cNvSpPr>
            <a:spLocks noChangeArrowheads="1"/>
          </p:cNvSpPr>
          <p:nvPr/>
        </p:nvSpPr>
        <p:spPr bwMode="auto">
          <a:xfrm>
            <a:off x="4876800" y="4191000"/>
            <a:ext cx="1676400" cy="1371600"/>
          </a:xfrm>
          <a:prstGeom prst="upArrowCallout">
            <a:avLst>
              <a:gd name="adj1" fmla="val 24999"/>
              <a:gd name="adj2" fmla="val 24999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1/15/2008</a:t>
            </a:r>
          </a:p>
          <a:p>
            <a:r>
              <a:rPr lang="en-US"/>
              <a:t>At $34.20</a:t>
            </a:r>
          </a:p>
        </p:txBody>
      </p:sp>
      <p:sp>
        <p:nvSpPr>
          <p:cNvPr id="39943" name="Left Arrow Callout 7"/>
          <p:cNvSpPr>
            <a:spLocks noChangeArrowheads="1"/>
          </p:cNvSpPr>
          <p:nvPr/>
        </p:nvSpPr>
        <p:spPr bwMode="auto">
          <a:xfrm>
            <a:off x="6477000" y="3810000"/>
            <a:ext cx="1828800" cy="16002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</a:t>
            </a:r>
          </a:p>
          <a:p>
            <a:r>
              <a:rPr lang="en-US"/>
              <a:t>5/23/08</a:t>
            </a:r>
          </a:p>
          <a:p>
            <a:r>
              <a:rPr lang="en-US"/>
              <a:t>$30.78</a:t>
            </a:r>
          </a:p>
          <a:p>
            <a:r>
              <a:rPr lang="en-US"/>
              <a:t>Loss 10%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PEP with covered calls</a:t>
            </a:r>
            <a:endParaRPr lang="en-US" dirty="0"/>
          </a:p>
        </p:txBody>
      </p:sp>
      <p:pic>
        <p:nvPicPr>
          <p:cNvPr id="40963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3301" t="41333" r="3687" b="17332"/>
          <a:stretch>
            <a:fillRect/>
          </a:stretch>
        </p:blipFill>
        <p:spPr>
          <a:xfrm>
            <a:off x="457200" y="1828800"/>
            <a:ext cx="8229600" cy="3962400"/>
          </a:xfrm>
        </p:spPr>
      </p:pic>
      <p:sp>
        <p:nvSpPr>
          <p:cNvPr id="40964" name="Right Arrow Callout 4"/>
          <p:cNvSpPr>
            <a:spLocks noChangeArrowheads="1"/>
          </p:cNvSpPr>
          <p:nvPr/>
        </p:nvSpPr>
        <p:spPr bwMode="auto">
          <a:xfrm>
            <a:off x="5257800" y="2133600"/>
            <a:ext cx="1752600" cy="1143000"/>
          </a:xfrm>
          <a:prstGeom prst="rightArrowCallout">
            <a:avLst>
              <a:gd name="adj1" fmla="val 25000"/>
              <a:gd name="adj2" fmla="val 25000"/>
              <a:gd name="adj3" fmla="val 25002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11/15/07</a:t>
            </a:r>
          </a:p>
          <a:p>
            <a:r>
              <a:rPr lang="en-US"/>
              <a:t>Sold </a:t>
            </a:r>
          </a:p>
          <a:p>
            <a:r>
              <a:rPr lang="en-US"/>
              <a:t>Apr 08 $85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PEP:  New way.</a:t>
            </a:r>
            <a:endParaRPr lang="en-US" dirty="0"/>
          </a:p>
        </p:txBody>
      </p:sp>
      <p:pic>
        <p:nvPicPr>
          <p:cNvPr id="41987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 l="14102" t="45525" r="3687" b="11880"/>
          <a:stretch>
            <a:fillRect/>
          </a:stretch>
        </p:blipFill>
        <p:spPr>
          <a:xfrm>
            <a:off x="457200" y="1524000"/>
            <a:ext cx="8229600" cy="5029200"/>
          </a:xfrm>
        </p:spPr>
      </p:pic>
      <p:sp>
        <p:nvSpPr>
          <p:cNvPr id="41988" name="Down Arrow Callout 4"/>
          <p:cNvSpPr>
            <a:spLocks noChangeArrowheads="1"/>
          </p:cNvSpPr>
          <p:nvPr/>
        </p:nvSpPr>
        <p:spPr bwMode="auto">
          <a:xfrm>
            <a:off x="304800" y="4419600"/>
            <a:ext cx="1447800" cy="1219200"/>
          </a:xfrm>
          <a:prstGeom prst="downArrowCallout">
            <a:avLst>
              <a:gd name="adj1" fmla="val 25003"/>
              <a:gd name="adj2" fmla="val 24998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4/23/97</a:t>
            </a:r>
          </a:p>
          <a:p>
            <a:r>
              <a:rPr lang="en-US"/>
              <a:t>Buy $32.60</a:t>
            </a:r>
          </a:p>
        </p:txBody>
      </p:sp>
      <p:sp>
        <p:nvSpPr>
          <p:cNvPr id="41989" name="Down Arrow Callout 5"/>
          <p:cNvSpPr>
            <a:spLocks noChangeArrowheads="1"/>
          </p:cNvSpPr>
          <p:nvPr/>
        </p:nvSpPr>
        <p:spPr bwMode="auto">
          <a:xfrm>
            <a:off x="2286000" y="3124200"/>
            <a:ext cx="1295400" cy="15240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 43.24</a:t>
            </a:r>
          </a:p>
          <a:p>
            <a:r>
              <a:rPr lang="en-US"/>
              <a:t>8/14/00</a:t>
            </a:r>
          </a:p>
        </p:txBody>
      </p:sp>
      <p:sp>
        <p:nvSpPr>
          <p:cNvPr id="41990" name="Up Arrow Callout 6"/>
          <p:cNvSpPr>
            <a:spLocks noChangeArrowheads="1"/>
          </p:cNvSpPr>
          <p:nvPr/>
        </p:nvSpPr>
        <p:spPr bwMode="auto">
          <a:xfrm>
            <a:off x="3429000" y="5410200"/>
            <a:ext cx="1676400" cy="1066800"/>
          </a:xfrm>
          <a:prstGeom prst="upArrowCallout">
            <a:avLst>
              <a:gd name="adj1" fmla="val 24997"/>
              <a:gd name="adj2" fmla="val 24997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7/1/02 $39</a:t>
            </a:r>
          </a:p>
        </p:txBody>
      </p:sp>
      <p:sp>
        <p:nvSpPr>
          <p:cNvPr id="41991" name="Right Arrow Callout 7"/>
          <p:cNvSpPr>
            <a:spLocks noChangeArrowheads="1"/>
          </p:cNvSpPr>
          <p:nvPr/>
        </p:nvSpPr>
        <p:spPr bwMode="auto">
          <a:xfrm>
            <a:off x="5105400" y="2209800"/>
            <a:ext cx="1905000" cy="12192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Sell</a:t>
            </a:r>
          </a:p>
          <a:p>
            <a:r>
              <a:rPr lang="en-US"/>
              <a:t>12/24/07</a:t>
            </a:r>
          </a:p>
          <a:p>
            <a:r>
              <a:rPr lang="en-US"/>
              <a:t>$75.50</a:t>
            </a:r>
          </a:p>
        </p:txBody>
      </p:sp>
      <p:sp>
        <p:nvSpPr>
          <p:cNvPr id="41992" name="Up Arrow Callout 8"/>
          <p:cNvSpPr>
            <a:spLocks noChangeArrowheads="1"/>
          </p:cNvSpPr>
          <p:nvPr/>
        </p:nvSpPr>
        <p:spPr bwMode="auto">
          <a:xfrm>
            <a:off x="6934200" y="3505200"/>
            <a:ext cx="1066800" cy="14478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Buy 6/23/08 $64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WRITE RULES:  When to Sell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00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Stock price exceeds its 50DMA preferably at least 5% above.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Stock price exceeds its 200DMA preferably at least 5% above.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Both 50 DMA and 200 DMA on significant up-trends. (added May 07) 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50 DMA &gt; 200 DMA. (added 10/25/07)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Current stock price should be high enough so that the Strike Price will exceed recent/52 week highs.</a:t>
            </a:r>
          </a:p>
          <a:p>
            <a:pPr marL="609600" indent="-609600" eaLnBrk="1" hangingPunct="1">
              <a:lnSpc>
                <a:spcPct val="80000"/>
              </a:lnSpc>
              <a:buClr>
                <a:schemeClr val="tx1"/>
              </a:buClr>
              <a:buFontTx/>
              <a:buAutoNum type="arabicPeriod"/>
              <a:defRPr/>
            </a:pPr>
            <a:r>
              <a:rPr lang="en-US" sz="2800" dirty="0" smtClean="0"/>
              <a:t>Check your valuation spreadsheet for significant changes.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does this mean to me…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This is completely different than my lifelong buy and hold brainwashed mentality.  Covered calls worked to reinforce buy and hold mentality.</a:t>
            </a:r>
          </a:p>
          <a:p>
            <a:pPr>
              <a:defRPr/>
            </a:pPr>
            <a:r>
              <a:rPr lang="en-US" dirty="0" smtClean="0"/>
              <a:t>No matter how much you love a stock it doesn’t love you back and will turn on you when you least expect it.</a:t>
            </a:r>
          </a:p>
          <a:p>
            <a:pPr>
              <a:defRPr/>
            </a:pPr>
            <a:r>
              <a:rPr lang="en-US" dirty="0" smtClean="0"/>
              <a:t>High volatility works in both directions.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Continued….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CASH is a valid investment.  You simply must maintain a cash balance to take advantage of opportunities to add or repurchase stocks or new opportunities.</a:t>
            </a:r>
          </a:p>
          <a:p>
            <a:pPr>
              <a:defRPr/>
            </a:pPr>
            <a:r>
              <a:rPr lang="en-US" dirty="0" smtClean="0"/>
              <a:t>You’ll never go broke taking profits.</a:t>
            </a:r>
          </a:p>
          <a:p>
            <a:pPr>
              <a:defRPr/>
            </a:pPr>
            <a:r>
              <a:rPr lang="en-US" dirty="0" smtClean="0"/>
              <a:t>The market is irrational, you’ll always get another opportunity for better returns.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Conclusion…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dirty="0" smtClean="0"/>
              <a:t>Despite the apparent success of these options, the overall result is not acceptable.  The personal transition in investing style will be difficult, but I’m determined to make it.</a:t>
            </a:r>
          </a:p>
          <a:p>
            <a:pPr>
              <a:buFontTx/>
              <a:buNone/>
              <a:defRPr/>
            </a:pPr>
            <a:r>
              <a:rPr lang="en-US" dirty="0" smtClean="0"/>
              <a:t>This is my last BMWM options update as I’ve written my last BMWM based covered call.</a:t>
            </a:r>
          </a:p>
          <a:p>
            <a:pPr>
              <a:buFontTx/>
              <a:buNone/>
              <a:defRPr/>
            </a:pPr>
            <a:endParaRPr lang="en-US" dirty="0" smtClean="0"/>
          </a:p>
          <a:p>
            <a:pPr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2011 Update.  A 2008 decision revisited…..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market chaos of 2008 caused me to question my covered call strategy to the point where I was willing to stop using them altogether.</a:t>
            </a:r>
          </a:p>
          <a:p>
            <a:pPr>
              <a:buNone/>
            </a:pPr>
            <a:r>
              <a:rPr lang="en-US" dirty="0" smtClean="0"/>
              <a:t>Further reflection and analysis has changed my mind again.   </a:t>
            </a:r>
            <a:r>
              <a:rPr lang="en-US" b="1" dirty="0" smtClean="0">
                <a:solidFill>
                  <a:srgbClr val="FF0000"/>
                </a:solidFill>
              </a:rPr>
              <a:t>I’M BACK!!!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different this time?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1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My revised conclusion was that there wasn’t a major problem with methods, but with applying the method to all companies.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Clearly any stock involved with commodities won’t act like PEP, ABT or any “REAL” BMWM Stock.  I have a narrow view of what defines a BMWM stock to me.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different this time?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Major failures of the past were with commodity based stocks.   These absolutely require stop positions and my CC rules just don’t apply here (BTU, SSI, SU, COP, etc.).  I don’t consider any of these BMWM stocks.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“Write Rule” 2011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Strike price should exceed 15 Point Rule price for the stock.</a:t>
            </a:r>
          </a:p>
          <a:p>
            <a:pPr>
              <a:buNone/>
            </a:pPr>
            <a:r>
              <a:rPr lang="en-US" dirty="0" smtClean="0"/>
              <a:t>15 Point Rule computation:</a:t>
            </a:r>
          </a:p>
          <a:p>
            <a:pPr>
              <a:buNone/>
            </a:pPr>
            <a:r>
              <a:rPr lang="en-US" dirty="0" smtClean="0"/>
              <a:t>2 * current yield plus dividend growth rate.</a:t>
            </a:r>
          </a:p>
          <a:p>
            <a:pPr>
              <a:buNone/>
            </a:pPr>
            <a:r>
              <a:rPr lang="en-US" dirty="0" smtClean="0"/>
              <a:t>Examples:</a:t>
            </a:r>
          </a:p>
          <a:p>
            <a:pPr>
              <a:buNone/>
            </a:pPr>
            <a:r>
              <a:rPr lang="en-US" dirty="0" smtClean="0"/>
              <a:t>WM at $32.92 scores 16.2 (yield 4.1%, Div growth 7.9%).  15 pt rule price: $38.31.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 Point Rule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WM at $32.92 scores 16.2 (yield 4.1%, Div growth 7.9%).  15 pt rule price: $38.31.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WMT at $55.89 scores 25.7 (yield 2.6%, div growth 20.1%)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ABT at $52.44  scores 16.5 (yield 3.7%, div growth 9.1%)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changes…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Don’t cover entire position with 1 trade, try to split position into 2 or 3 parts with different strike prices and expiration dates.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Strike price DELTA should be &lt;40% (.40).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Try to sell CC’s on UP days in the stock/market.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TGT  Jan2013 $60 CC for $3.47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95800"/>
          </a:xfrm>
        </p:spPr>
        <p:txBody>
          <a:bodyPr/>
          <a:lstStyle/>
          <a:p>
            <a:r>
              <a:rPr lang="en-US" dirty="0" smtClean="0"/>
              <a:t>10/20/2011 stock at $53.70</a:t>
            </a:r>
          </a:p>
          <a:p>
            <a:r>
              <a:rPr lang="en-US" dirty="0" smtClean="0"/>
              <a:t>5.1% &gt; 50 DMA</a:t>
            </a:r>
          </a:p>
          <a:p>
            <a:r>
              <a:rPr lang="en-US" dirty="0" smtClean="0"/>
              <a:t>7.8% &gt; 200 DMA</a:t>
            </a:r>
          </a:p>
          <a:p>
            <a:r>
              <a:rPr lang="en-US" dirty="0" smtClean="0"/>
              <a:t>50 DMA ($51.11) &gt; 200 DMA ($49.81)</a:t>
            </a:r>
          </a:p>
          <a:p>
            <a:r>
              <a:rPr lang="en-US" dirty="0" smtClean="0"/>
              <a:t>21% Call Away Return</a:t>
            </a:r>
          </a:p>
          <a:p>
            <a:r>
              <a:rPr lang="en-US" dirty="0" smtClean="0"/>
              <a:t>7.4% Annual Income if not called.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15 PT rule violated (20% increase 2011)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RETURN RULES:  Return Profile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10% Minimum Total Return. 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Approx 2% Monthly Average Return.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Current price to strike price CAGR to exceed stock historical growth rate for the option period.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Option premium should be at least 1% ‘Premium AINC’.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Cash Received &gt; $200.00.</a:t>
            </a:r>
          </a:p>
          <a:p>
            <a:pPr marL="609600" indent="-609600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Continuation Rule. </a:t>
            </a:r>
            <a:endParaRPr lang="en-US" sz="4000" dirty="0" smtClean="0">
              <a:solidFill>
                <a:srgbClr val="FFC00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876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800" dirty="0" smtClean="0"/>
              <a:t>A new option can be written after one expires if the return profile from the date of the original option to the new option expiration date passes write and return rules.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Must pass write rules 3,4,5 and 6.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 smtClean="0"/>
              <a:t>Return profile for both the original option date to the new expiration date and from today to the new expiration must pass all return rules. </a:t>
            </a:r>
          </a:p>
          <a:p>
            <a:pPr eaLnBrk="1" hangingPunct="1">
              <a:buFontTx/>
              <a:buNone/>
              <a:defRPr/>
            </a:pPr>
            <a:endParaRPr lang="en-US" sz="2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747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Options Period.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mtClean="0"/>
              <a:t>The return profile requirements dictate that I’m writing longer term options.  The option premium available for near term (&lt;90 days) with 10% upside is usually too small.   DOW provided short term opportunity because of buyout rumors.</a:t>
            </a:r>
          </a:p>
          <a:p>
            <a:pPr eaLnBrk="1" hangingPunct="1">
              <a:buFontTx/>
              <a:buNone/>
              <a:defRPr/>
            </a:pPr>
            <a:endParaRPr lang="en-US" smtClean="0"/>
          </a:p>
          <a:p>
            <a:pPr eaLnBrk="1" hangingPunct="1">
              <a:buFontTx/>
              <a:buNone/>
              <a:defRPr/>
            </a:pPr>
            <a:r>
              <a:rPr lang="en-US" smtClean="0"/>
              <a:t>Option periods range from 1 month (DOW) to 17 months (DUK).  Most are between 5 and 8 months.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Example 1 – MMM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Wrote Oct ’07 95 for $.65 on 5/3/2007 with MMM at $84.  169 Days (5.5 mths).  9.2%&gt;50DMA, 10.6%&gt;200 DMA.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CACAGR:  30.4%, Stock Upside 13.1%.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ARIC: 35.6%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AINC: 4.1%,  Premium AINC: 1.7%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Total Return 15%, 3%/Month.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solidFill>
                  <a:schemeClr val="hlink"/>
                </a:solidFill>
              </a:rPr>
              <a:t>New Write Rule 5 a result of this option and others.</a:t>
            </a: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3" cstate="print"/>
          <a:srcRect l="35466" t="25485" r="4033" b="12622"/>
          <a:stretch>
            <a:fillRect/>
          </a:stretch>
        </p:blipFill>
        <p:spPr bwMode="auto">
          <a:xfrm>
            <a:off x="0" y="1511300"/>
            <a:ext cx="9144000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MMM Chart with 50/200 DMA</a:t>
            </a:r>
          </a:p>
        </p:txBody>
      </p:sp>
      <p:sp>
        <p:nvSpPr>
          <p:cNvPr id="11268" name="AutoShape 10"/>
          <p:cNvSpPr>
            <a:spLocks noChangeArrowheads="1"/>
          </p:cNvSpPr>
          <p:nvPr/>
        </p:nvSpPr>
        <p:spPr bwMode="auto">
          <a:xfrm>
            <a:off x="1981200" y="3886200"/>
            <a:ext cx="976313" cy="914400"/>
          </a:xfrm>
          <a:prstGeom prst="rightArrow">
            <a:avLst>
              <a:gd name="adj1" fmla="val 50000"/>
              <a:gd name="adj2" fmla="val 2669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Oct 95</a:t>
            </a: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3886200" y="29718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Jan 105</a:t>
            </a:r>
          </a:p>
        </p:txBody>
      </p:sp>
      <p:sp>
        <p:nvSpPr>
          <p:cNvPr id="11270" name="AutoShape 12"/>
          <p:cNvSpPr>
            <a:spLocks noChangeArrowheads="1"/>
          </p:cNvSpPr>
          <p:nvPr/>
        </p:nvSpPr>
        <p:spPr bwMode="auto">
          <a:xfrm>
            <a:off x="2819400" y="34290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Oct 100</a:t>
            </a: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838200" y="4191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84</a:t>
            </a:r>
          </a:p>
        </p:txBody>
      </p:sp>
      <p:sp>
        <p:nvSpPr>
          <p:cNvPr id="11272" name="Text Box 14"/>
          <p:cNvSpPr txBox="1">
            <a:spLocks noChangeArrowheads="1"/>
          </p:cNvSpPr>
          <p:nvPr/>
        </p:nvSpPr>
        <p:spPr bwMode="auto">
          <a:xfrm>
            <a:off x="838200" y="3505200"/>
            <a:ext cx="43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88</a:t>
            </a:r>
          </a:p>
        </p:txBody>
      </p:sp>
      <p:sp>
        <p:nvSpPr>
          <p:cNvPr id="11273" name="Text Box 15"/>
          <p:cNvSpPr txBox="1">
            <a:spLocks noChangeArrowheads="1"/>
          </p:cNvSpPr>
          <p:nvPr/>
        </p:nvSpPr>
        <p:spPr bwMode="auto">
          <a:xfrm>
            <a:off x="838200" y="4191000"/>
            <a:ext cx="32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en-US"/>
          </a:p>
        </p:txBody>
      </p:sp>
      <p:sp>
        <p:nvSpPr>
          <p:cNvPr id="11274" name="Text Box 16"/>
          <p:cNvSpPr txBox="1">
            <a:spLocks noChangeArrowheads="1"/>
          </p:cNvSpPr>
          <p:nvPr/>
        </p:nvSpPr>
        <p:spPr bwMode="auto">
          <a:xfrm>
            <a:off x="838200" y="2819400"/>
            <a:ext cx="473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92</a:t>
            </a:r>
          </a:p>
        </p:txBody>
      </p:sp>
      <p:sp>
        <p:nvSpPr>
          <p:cNvPr id="11275" name="Line 17"/>
          <p:cNvSpPr>
            <a:spLocks noChangeShapeType="1"/>
          </p:cNvSpPr>
          <p:nvPr/>
        </p:nvSpPr>
        <p:spPr bwMode="auto">
          <a:xfrm flipV="1">
            <a:off x="3200400" y="2438400"/>
            <a:ext cx="4419600" cy="19050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18"/>
          <p:cNvSpPr>
            <a:spLocks noChangeShapeType="1"/>
          </p:cNvSpPr>
          <p:nvPr/>
        </p:nvSpPr>
        <p:spPr bwMode="auto">
          <a:xfrm flipV="1">
            <a:off x="4038600" y="2514600"/>
            <a:ext cx="3505200" cy="11430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7" name="Line 20"/>
          <p:cNvSpPr>
            <a:spLocks noChangeShapeType="1"/>
          </p:cNvSpPr>
          <p:nvPr/>
        </p:nvSpPr>
        <p:spPr bwMode="auto">
          <a:xfrm flipV="1">
            <a:off x="5257800" y="2514600"/>
            <a:ext cx="2286000" cy="685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11278" name="Straight Arrow Connector 14"/>
          <p:cNvCxnSpPr>
            <a:cxnSpLocks noChangeShapeType="1"/>
            <a:stCxn id="11277" idx="1"/>
          </p:cNvCxnSpPr>
          <p:nvPr/>
        </p:nvCxnSpPr>
        <p:spPr bwMode="auto">
          <a:xfrm rot="16200000" flipH="1">
            <a:off x="7315200" y="2743200"/>
            <a:ext cx="685800" cy="228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4103</TotalTime>
  <Words>2332</Words>
  <Application>Microsoft Office PowerPoint</Application>
  <PresentationFormat>On-screen Show (4:3)</PresentationFormat>
  <Paragraphs>324</Paragraphs>
  <Slides>49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Ocean</vt:lpstr>
      <vt:lpstr>Jokingme Covered Calls</vt:lpstr>
      <vt:lpstr>Basic Premise… </vt:lpstr>
      <vt:lpstr>Black-Scholes Impact: My judgement. </vt:lpstr>
      <vt:lpstr>WRITE RULES:  When to Sell</vt:lpstr>
      <vt:lpstr>RETURN RULES:  Return Profile</vt:lpstr>
      <vt:lpstr>Continuation Rule. </vt:lpstr>
      <vt:lpstr>Options Period.</vt:lpstr>
      <vt:lpstr>Example 1 – MMM</vt:lpstr>
      <vt:lpstr>MMM Chart with 50/200 DMA</vt:lpstr>
      <vt:lpstr>Example  2 – PEP</vt:lpstr>
      <vt:lpstr>Example 3:  GE</vt:lpstr>
      <vt:lpstr>Slide 12</vt:lpstr>
      <vt:lpstr>History: 44 Options to Date.</vt:lpstr>
      <vt:lpstr>Working Example WMT (3/21/08) Waiting on 200 DMA &gt; $48 or $55 stock price.  Hit $55 on 4/3 sold Jan 09 $65.</vt:lpstr>
      <vt:lpstr>WMT – Working Example continued. CACAGR Log to expiration on 1/17/09 strike $65 sold 4/3/08 for $1.30.</vt:lpstr>
      <vt:lpstr>SII – Failure and Lesson</vt:lpstr>
      <vt:lpstr>SII – Lesson and Failure</vt:lpstr>
      <vt:lpstr>SII – Failure and Lesson </vt:lpstr>
      <vt:lpstr>SII – Failure and Lesson</vt:lpstr>
      <vt:lpstr>SII – Failure and Lesson</vt:lpstr>
      <vt:lpstr>My Conclusions.</vt:lpstr>
      <vt:lpstr>End of 2007 presentation.</vt:lpstr>
      <vt:lpstr>2008 Update</vt:lpstr>
      <vt:lpstr>HOWEVER</vt:lpstr>
      <vt:lpstr>Buffett again….</vt:lpstr>
      <vt:lpstr>Buying Rules:</vt:lpstr>
      <vt:lpstr>Buy Rules: Add/Repurchase </vt:lpstr>
      <vt:lpstr>Selling Rules: Part I. </vt:lpstr>
      <vt:lpstr>Sell Rules:  Part II. </vt:lpstr>
      <vt:lpstr>Selling rules:  Part III. </vt:lpstr>
      <vt:lpstr>BTU – Peabody Energy (Coal)</vt:lpstr>
      <vt:lpstr>BTU – Peabody Energy (Coal)</vt:lpstr>
      <vt:lpstr>BTU – Peabody Energy (Coal)</vt:lpstr>
      <vt:lpstr>BTU – New way</vt:lpstr>
      <vt:lpstr>BTU: New way (continued)</vt:lpstr>
      <vt:lpstr>GE:  With covered calls</vt:lpstr>
      <vt:lpstr>GE:  New Way</vt:lpstr>
      <vt:lpstr>PEP with covered calls</vt:lpstr>
      <vt:lpstr>PEP:  New way.</vt:lpstr>
      <vt:lpstr>What does this mean to me… </vt:lpstr>
      <vt:lpstr>Continued…. </vt:lpstr>
      <vt:lpstr>Conclusion…</vt:lpstr>
      <vt:lpstr>2011 Update.  A 2008 decision revisited…..</vt:lpstr>
      <vt:lpstr>What is different this time? </vt:lpstr>
      <vt:lpstr>What is different this time?</vt:lpstr>
      <vt:lpstr>New “Write Rule” 2011</vt:lpstr>
      <vt:lpstr>15 Point Rule Examples</vt:lpstr>
      <vt:lpstr>Other changes… </vt:lpstr>
      <vt:lpstr>TGT  Jan2013 $60 CC for $3.47</vt:lpstr>
    </vt:vector>
  </TitlesOfParts>
  <Company>D2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Jokingme Covered Calls</dc:title>
  <dc:creator>D2</dc:creator>
  <cp:lastModifiedBy>JKM</cp:lastModifiedBy>
  <cp:revision>276</cp:revision>
  <dcterms:created xsi:type="dcterms:W3CDTF">2007-10-06T21:23:10Z</dcterms:created>
  <dcterms:modified xsi:type="dcterms:W3CDTF">2011-10-20T23:47:01Z</dcterms:modified>
</cp:coreProperties>
</file>